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Default Extension="tiff" ContentType="image/tiff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93" r:id="rId10"/>
    <p:sldId id="268" r:id="rId11"/>
    <p:sldId id="298" r:id="rId12"/>
    <p:sldId id="302" r:id="rId13"/>
    <p:sldId id="304" r:id="rId14"/>
    <p:sldId id="300" r:id="rId15"/>
    <p:sldId id="306" r:id="rId16"/>
    <p:sldId id="309" r:id="rId17"/>
    <p:sldId id="307" r:id="rId18"/>
    <p:sldId id="308" r:id="rId19"/>
    <p:sldId id="312" r:id="rId20"/>
    <p:sldId id="310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05" r:id="rId30"/>
    <p:sldId id="324" r:id="rId31"/>
    <p:sldId id="323" r:id="rId32"/>
    <p:sldId id="325" r:id="rId33"/>
    <p:sldId id="321" r:id="rId34"/>
    <p:sldId id="327" r:id="rId35"/>
    <p:sldId id="328" r:id="rId36"/>
    <p:sldId id="326" r:id="rId37"/>
    <p:sldId id="332" r:id="rId38"/>
    <p:sldId id="330" r:id="rId39"/>
    <p:sldId id="331" r:id="rId40"/>
    <p:sldId id="333" r:id="rId41"/>
    <p:sldId id="334" r:id="rId42"/>
    <p:sldId id="335" r:id="rId43"/>
    <p:sldId id="336" r:id="rId44"/>
    <p:sldId id="337" r:id="rId45"/>
    <p:sldId id="338" r:id="rId46"/>
    <p:sldId id="32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39" r:id="rId55"/>
    <p:sldId id="349" r:id="rId56"/>
    <p:sldId id="348" r:id="rId57"/>
    <p:sldId id="350" r:id="rId58"/>
    <p:sldId id="366" r:id="rId59"/>
    <p:sldId id="351" r:id="rId60"/>
    <p:sldId id="363" r:id="rId61"/>
    <p:sldId id="368" r:id="rId62"/>
    <p:sldId id="364" r:id="rId63"/>
    <p:sldId id="365" r:id="rId64"/>
    <p:sldId id="355" r:id="rId65"/>
    <p:sldId id="369" r:id="rId66"/>
    <p:sldId id="352" r:id="rId67"/>
    <p:sldId id="353" r:id="rId68"/>
    <p:sldId id="354" r:id="rId69"/>
    <p:sldId id="357" r:id="rId70"/>
    <p:sldId id="370" r:id="rId71"/>
    <p:sldId id="358" r:id="rId72"/>
    <p:sldId id="359" r:id="rId73"/>
    <p:sldId id="360" r:id="rId74"/>
    <p:sldId id="371" r:id="rId75"/>
    <p:sldId id="362" r:id="rId76"/>
    <p:sldId id="361" r:id="rId77"/>
    <p:sldId id="347" r:id="rId78"/>
    <p:sldId id="372" r:id="rId79"/>
    <p:sldId id="373" r:id="rId80"/>
    <p:sldId id="374" r:id="rId81"/>
    <p:sldId id="375" r:id="rId82"/>
    <p:sldId id="376" r:id="rId83"/>
    <p:sldId id="377" r:id="rId84"/>
    <p:sldId id="276" r:id="rId85"/>
    <p:sldId id="379" r:id="rId86"/>
    <p:sldId id="380" r:id="rId87"/>
    <p:sldId id="382" r:id="rId88"/>
    <p:sldId id="278" r:id="rId89"/>
    <p:sldId id="383" r:id="rId90"/>
    <p:sldId id="384" r:id="rId91"/>
    <p:sldId id="282" r:id="rId92"/>
    <p:sldId id="294" r:id="rId93"/>
    <p:sldId id="281" r:id="rId94"/>
    <p:sldId id="385" r:id="rId95"/>
    <p:sldId id="288" r:id="rId96"/>
    <p:sldId id="386" r:id="rId97"/>
    <p:sldId id="299" r:id="rId98"/>
    <p:sldId id="388" r:id="rId99"/>
    <p:sldId id="387" r:id="rId100"/>
    <p:sldId id="259" r:id="rId101"/>
    <p:sldId id="265" r:id="rId102"/>
    <p:sldId id="266" r:id="rId103"/>
    <p:sldId id="356" r:id="rId104"/>
    <p:sldId id="275" r:id="rId105"/>
    <p:sldId id="287" r:id="rId106"/>
    <p:sldId id="295" r:id="rId107"/>
    <p:sldId id="283" r:id="rId10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66"/>
    <a:srgbClr val="FF73AC"/>
    <a:srgbClr val="9D9DD2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 horzBarState="maximized">
    <p:restoredLeft sz="17386" autoAdjust="0"/>
    <p:restoredTop sz="82260" autoAdjust="0"/>
  </p:normalViewPr>
  <p:slideViewPr>
    <p:cSldViewPr>
      <p:cViewPr>
        <p:scale>
          <a:sx n="60" d="100"/>
          <a:sy n="60" d="100"/>
        </p:scale>
        <p:origin x="-1620" y="-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4/7/2011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0F845E-D09C-46BF-9130-EFBA22D1A418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100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101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102</a:t>
            </a:fld>
            <a:endParaRPr lang="en-US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103</a:t>
            </a:fld>
            <a:endParaRPr lang="en-US" sz="120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104</a:t>
            </a:fld>
            <a:endParaRPr lang="en-US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105</a:t>
            </a:fld>
            <a:endParaRPr lang="en-US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106</a:t>
            </a:fld>
            <a:endParaRPr lang="en-US" sz="120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107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46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48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50</a:t>
            </a:fld>
            <a:endParaRPr 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52</a:t>
            </a:fld>
            <a:endParaRPr lang="en-US"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53</a:t>
            </a:fld>
            <a:endParaRPr lang="en-US"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57</a:t>
            </a:fld>
            <a:endParaRPr lang="en-US" sz="12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60</a:t>
            </a:fld>
            <a:endParaRPr lang="en-US" sz="12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62</a:t>
            </a:fld>
            <a:endParaRPr lang="en-US" sz="12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63</a:t>
            </a:fld>
            <a:endParaRPr lang="en-US" sz="12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64</a:t>
            </a:fld>
            <a:endParaRPr lang="en-US" sz="12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65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66</a:t>
            </a:fld>
            <a:endParaRPr lang="en-US" sz="12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67</a:t>
            </a:fld>
            <a:endParaRPr lang="en-US" sz="12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68</a:t>
            </a:fld>
            <a:endParaRPr lang="en-US" sz="12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69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71</a:t>
            </a:fld>
            <a:endParaRPr lang="en-US" sz="12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72</a:t>
            </a:fld>
            <a:endParaRPr lang="en-US" sz="12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73</a:t>
            </a:fld>
            <a:endParaRPr lang="en-US" sz="12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75</a:t>
            </a:fld>
            <a:endParaRPr lang="en-US" sz="12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76</a:t>
            </a:fld>
            <a:endParaRPr lang="en-US" sz="12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77</a:t>
            </a:fld>
            <a:endParaRPr lang="en-US" sz="12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78</a:t>
            </a:fld>
            <a:endParaRPr lang="en-US" sz="12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79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80</a:t>
            </a:fld>
            <a:endParaRPr lang="en-US" sz="12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81</a:t>
            </a:fld>
            <a:endParaRPr lang="en-US" sz="12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82</a:t>
            </a:fld>
            <a:endParaRPr lang="en-US" sz="12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83</a:t>
            </a:fld>
            <a:endParaRPr lang="en-US" sz="12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84</a:t>
            </a:fld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85</a:t>
            </a:fld>
            <a:endParaRPr lang="en-US" sz="12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86</a:t>
            </a:fld>
            <a:endParaRPr lang="en-US" sz="12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87</a:t>
            </a:fld>
            <a:endParaRPr lang="en-US" sz="12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88</a:t>
            </a:fld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89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90</a:t>
            </a:fld>
            <a:endParaRPr lang="en-US" sz="12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91</a:t>
            </a:fld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822A6E-6AF0-42A3-B850-9B102FBAFEEF}" type="slidenum">
              <a:rPr lang="en-US" sz="1200"/>
              <a:pPr algn="r"/>
              <a:t>92</a:t>
            </a:fld>
            <a:endParaRPr lang="en-US" sz="120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93</a:t>
            </a:fld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94</a:t>
            </a:fld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95</a:t>
            </a:fld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96</a:t>
            </a:fld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97</a:t>
            </a:fld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98</a:t>
            </a:fld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99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_bsc.wmv" TargetMode="External"/><Relationship Id="rId5" Type="http://schemas.openxmlformats.org/officeDocument/2006/relationships/image" Target="../media/image137.png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block_matching_movie.wmv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block_displacement_movie.wmv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9rightbulblongcont_20100317140505.wmv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9rightbulblongcont_20100317140505_zoom.wmv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longcont_20100111092227_msmpeg4v2.wmv" TargetMode="Externa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longcont_20100111092227_Cycle1_Version_963d653_Points_msmpeg4v2.wmv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_displacement.wmv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video" Target="file:///E:\thesis_presentation\pat157leftica_shear.wmv" TargetMode="External"/><Relationship Id="rId7" Type="http://schemas.openxmlformats.org/officeDocument/2006/relationships/image" Target="../media/image83.png"/><Relationship Id="rId2" Type="http://schemas.openxmlformats.org/officeDocument/2006/relationships/video" Target="file:///E:\thesis_presentation\pat157leftica_lateral.wmv" TargetMode="External"/><Relationship Id="rId1" Type="http://schemas.openxmlformats.org/officeDocument/2006/relationships/video" Target="file:///E:\thesis_presentation\pat157leftica_axial.wmv" TargetMode="Externa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7leftica_tensors.wmv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video" Target="file:///E:\thesis_presentation\pat157leftica_total_energy.wmv" TargetMode="External"/><Relationship Id="rId7" Type="http://schemas.openxmlformats.org/officeDocument/2006/relationships/image" Target="../media/image1.png"/><Relationship Id="rId2" Type="http://schemas.openxmlformats.org/officeDocument/2006/relationships/video" Target="file:///E:\thesis_presentation\pat157leftica_max_shear.wmv" TargetMode="External"/><Relationship Id="rId1" Type="http://schemas.openxmlformats.org/officeDocument/2006/relationships/video" Target="file:///E:\thesis_presentation\pat157leftica_max_prin.wmv" TargetMode="External"/><Relationship Id="rId6" Type="http://schemas.openxmlformats.org/officeDocument/2006/relationships/notesSlide" Target="../notesSlides/notesSlide59.xml"/><Relationship Id="rId11" Type="http://schemas.openxmlformats.org/officeDocument/2006/relationships/image" Target="../media/image9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9.png"/><Relationship Id="rId4" Type="http://schemas.openxmlformats.org/officeDocument/2006/relationships/video" Target="file:///E:\thesis_presentation\pat157leftica_distortional_energy.wmv" TargetMode="External"/><Relationship Id="rId9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3rightbulblongcont_20091007085547_Cycle1_Version_963d653_StrainTensors_msmpeg4v2.wmv" TargetMode="External"/><Relationship Id="rId5" Type="http://schemas.openxmlformats.org/officeDocument/2006/relationships/image" Target="../media/image92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3rightbulblongcont_20091007085547_Cycle1_Version_963d653_MaxShearStrain_msmpeg4v2.wmv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rightbulb_displacement.wmv" TargetMode="External"/><Relationship Id="rId5" Type="http://schemas.openxmlformats.org/officeDocument/2006/relationships/image" Target="../media/image96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rightbulb_tensors.wmv" TargetMode="External"/><Relationship Id="rId5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4rightbulb_max_shear.wmv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0.png"/><Relationship Id="rId2" Type="http://schemas.openxmlformats.org/officeDocument/2006/relationships/video" Target="file:///E:\thesis_presentation\pat156leftica_displacement.wmv" TargetMode="External"/><Relationship Id="rId1" Type="http://schemas.openxmlformats.org/officeDocument/2006/relationships/video" Target="file:///E:\thesis_presentation\pat156leftbulb_displacement.wmv" TargetMode="External"/><Relationship Id="rId6" Type="http://schemas.openxmlformats.org/officeDocument/2006/relationships/image" Target="../media/image9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2.png"/><Relationship Id="rId2" Type="http://schemas.openxmlformats.org/officeDocument/2006/relationships/video" Target="file:///E:\thesis_presentation\pat156leftbulb_tensors.wmv" TargetMode="External"/><Relationship Id="rId1" Type="http://schemas.openxmlformats.org/officeDocument/2006/relationships/video" Target="file:///E:\thesis_presentation\pat156leftica_tensors.wmv" TargetMode="External"/><Relationship Id="rId6" Type="http://schemas.openxmlformats.org/officeDocument/2006/relationships/image" Target="../media/image10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4.png"/><Relationship Id="rId2" Type="http://schemas.openxmlformats.org/officeDocument/2006/relationships/video" Target="file:///E:\thesis_presentation\pat156leftbulb_max_shear.wmv" TargetMode="External"/><Relationship Id="rId1" Type="http://schemas.openxmlformats.org/officeDocument/2006/relationships/video" Target="file:///E:\thesis_presentation\pat156leftica_max_shear.wmv" TargetMode="External"/><Relationship Id="rId6" Type="http://schemas.openxmlformats.org/officeDocument/2006/relationships/image" Target="../media/image10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8leftbulb_displacement.wmv" TargetMode="External"/><Relationship Id="rId5" Type="http://schemas.openxmlformats.org/officeDocument/2006/relationships/image" Target="../media/image105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8leftbulb_tensors.wmv" TargetMode="External"/><Relationship Id="rId5" Type="http://schemas.openxmlformats.org/officeDocument/2006/relationships/image" Target="../media/image106.png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8leftbulb_max_shear.wmv" TargetMode="External"/><Relationship Id="rId5" Type="http://schemas.openxmlformats.org/officeDocument/2006/relationships/image" Target="../media/image107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2_bmode.wmv" TargetMode="External"/><Relationship Id="rId5" Type="http://schemas.openxmlformats.org/officeDocument/2006/relationships/image" Target="../media/image119.png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2_bsc.wmv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4_bmode.wmv" TargetMode="External"/><Relationship Id="rId5" Type="http://schemas.openxmlformats.org/officeDocument/2006/relationships/image" Target="../media/image12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thesis_presentation\pat144_bsc.wmv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7.png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jpeg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5" Type="http://schemas.openxmlformats.org/officeDocument/2006/relationships/image" Target="../media/image135.tiff"/><Relationship Id="rId4" Type="http://schemas.openxmlformats.org/officeDocument/2006/relationships/image" Target="../media/image134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Carotid Plaque Characterization with Medical Ultrasound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Under the supervision of Dr. Tomy Varghese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 dissertation submitted in partial fulfillment of the requirements for the degree of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Doctor of Philosophy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(Department of Biomedical Engineering)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7,  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Specific Aims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1: Non-invasive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ultrasonic carotid plaque strain imaging for stroke risk assessment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2: </a:t>
            </a:r>
            <a:r>
              <a:rPr lang="en-US" sz="2400" i="1" dirty="0" smtClean="0">
                <a:solidFill>
                  <a:srgbClr val="FFFF66"/>
                </a:solidFill>
                <a:latin typeface="Bitstream Vera Sans" pitchFamily="34" charset="0"/>
              </a:rPr>
              <a:t>In vitro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 ultrasonic high frequency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plaque characterization.</a:t>
            </a:r>
          </a:p>
          <a:p>
            <a:pPr marL="457200" lvl="1" indent="0" eaLnBrk="1" hangingPunct="1"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3: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detection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434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6" name="pat154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90600" y="1066799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err="1" smtClean="0">
                <a:solidFill>
                  <a:srgbClr val="B4B4D2"/>
                </a:solidFill>
              </a:rPr>
              <a:t>Visualsonics</a:t>
            </a:r>
            <a:r>
              <a:rPr lang="en-US" sz="2200" dirty="0" smtClean="0">
                <a:solidFill>
                  <a:srgbClr val="B4B4D2"/>
                </a:solidFill>
              </a:rPr>
              <a:t> user interface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Requirements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Integrated backscatter coefficient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dirty="0" err="1" smtClean="0">
                <a:solidFill>
                  <a:srgbClr val="E6E6E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indicated by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splacement_cr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6" y="2625202"/>
            <a:ext cx="3435594" cy="2251598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</a:t>
            </a:r>
            <a:r>
              <a:rPr lang="en-US" sz="4000" dirty="0" smtClean="0">
                <a:solidFill>
                  <a:sysClr val="windowText" lastClr="000000"/>
                </a:solidFill>
              </a:rPr>
              <a:t>m</a:t>
            </a:r>
            <a:r>
              <a:rPr lang="en-US" sz="4000" dirty="0">
                <a:solidFill>
                  <a:sysClr val="windowText" lastClr="000000"/>
                </a:solidFill>
              </a:rPr>
              <a:t/>
            </a:r>
            <a:br>
              <a:rPr lang="en-US" sz="4000" dirty="0">
                <a:solidFill>
                  <a:sysClr val="windowText" lastClr="000000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6553200" y="3657600"/>
            <a:ext cx="381000" cy="3810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02403" y="3669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Displacement field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19" grpId="1" animBg="1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block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838200"/>
            <a:ext cx="3962400" cy="2971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search_ful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8200" y="3733800"/>
            <a:ext cx="3962407" cy="297180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371600"/>
            <a:ext cx="3657600" cy="4876800"/>
          </a:xfrm>
          <a:prstGeom prst="rect">
            <a:avLst/>
          </a:prstGeom>
        </p:spPr>
      </p:pic>
      <p:pic>
        <p:nvPicPr>
          <p:cNvPr id="14" name="block_matching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953000" y="1371600"/>
            <a:ext cx="3594419" cy="48006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pic>
        <p:nvPicPr>
          <p:cNvPr id="19" name="block_displacement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4876800" y="1390650"/>
            <a:ext cx="3657600" cy="4884982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3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Shift</a:t>
            </a:r>
            <a:r>
              <a:rPr lang="en-US" dirty="0" smtClean="0">
                <a:solidFill>
                  <a:srgbClr val="E6E6E6"/>
                </a:solidFill>
              </a:rPr>
              <a:t> by theoretical lower bound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28956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pic>
        <p:nvPicPr>
          <p:cNvPr id="26" name="Picture 25" descr="bayes_var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7200" y="4876800"/>
            <a:ext cx="4639957" cy="1232167"/>
          </a:xfrm>
          <a:prstGeom prst="rect">
            <a:avLst/>
          </a:prstGeom>
        </p:spPr>
      </p:pic>
      <p:pic>
        <p:nvPicPr>
          <p:cNvPr id="27" name="Picture 26" descr="ma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7800" y="3962400"/>
            <a:ext cx="3360883" cy="546360"/>
          </a:xfrm>
          <a:prstGeom prst="rect">
            <a:avLst/>
          </a:prstGeom>
        </p:spPr>
      </p:pic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981E-6 L 0.00105 0.1332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impaired movement, impaired speech, impaired cognition,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 build="p"/>
      <p:bldP spid="5125" grpId="0" uiExpan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1734" y="37338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1640000">
            <a:off x="3503236" y="3119530"/>
            <a:ext cx="4038458" cy="282368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neighbor_all_full.png"/>
          <p:cNvPicPr>
            <a:picLocks noChangeAspect="1"/>
          </p:cNvPicPr>
          <p:nvPr/>
        </p:nvPicPr>
        <p:blipFill>
          <a:blip r:embed="rId3" cstate="print"/>
          <a:srcRect l="19770"/>
          <a:stretch>
            <a:fillRect/>
          </a:stretch>
        </p:blipFill>
        <p:spPr>
          <a:xfrm>
            <a:off x="2521978" y="5257800"/>
            <a:ext cx="6622021" cy="762000"/>
          </a:xfrm>
          <a:prstGeom prst="rect">
            <a:avLst/>
          </a:prstGeom>
        </p:spPr>
      </p:pic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5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6122506">
            <a:off x="6305643" y="4541468"/>
            <a:ext cx="889437" cy="213463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ayes_gray_likel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800" y="3733800"/>
            <a:ext cx="4512756" cy="781054"/>
          </a:xfrm>
          <a:prstGeom prst="rect">
            <a:avLst/>
          </a:prstGeom>
        </p:spPr>
      </p:pic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0" name="pat159rightbulblongcont_201003171405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626212" y="1676400"/>
            <a:ext cx="6212988" cy="3743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0600" y="5562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Carotid artery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3" cstate="print"/>
          <a:srcRect t="57778"/>
          <a:stretch>
            <a:fillRect/>
          </a:stretch>
        </p:blipFill>
        <p:spPr>
          <a:xfrm>
            <a:off x="2057400" y="1447800"/>
            <a:ext cx="7467600" cy="4203983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0600" y="5562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Search Region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54102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Reverberation moving in the opposite direction of surrounding tissue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4" name="pat159rightbulblongcont_20100317140505_zoo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648200" y="2209800"/>
            <a:ext cx="2000250" cy="2286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3236" t="2082"/>
          <a:stretch>
            <a:fillRect/>
          </a:stretch>
        </p:blipFill>
        <p:spPr>
          <a:xfrm>
            <a:off x="2209800" y="1600200"/>
            <a:ext cx="3505200" cy="3583769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1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4348" t="3707"/>
          <a:stretch>
            <a:fillRect/>
          </a:stretch>
        </p:blipFill>
        <p:spPr>
          <a:xfrm>
            <a:off x="2362200" y="1752600"/>
            <a:ext cx="3352800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2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3707"/>
          <a:stretch>
            <a:fillRect/>
          </a:stretch>
        </p:blipFill>
        <p:spPr>
          <a:xfrm>
            <a:off x="2286000" y="1752600"/>
            <a:ext cx="3428999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3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1555"/>
          <a:stretch>
            <a:fillRect/>
          </a:stretch>
        </p:blipFill>
        <p:spPr>
          <a:xfrm>
            <a:off x="2286000" y="1676400"/>
            <a:ext cx="3428999" cy="3486454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Scale-space</a:t>
            </a:r>
            <a:r>
              <a:rPr lang="en-US" dirty="0" smtClean="0">
                <a:solidFill>
                  <a:srgbClr val="E6E6E6"/>
                </a:solidFill>
              </a:rPr>
              <a:t> representation of RF-images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Filter by 2D </a:t>
            </a:r>
            <a:r>
              <a:rPr lang="en-US" dirty="0" smtClean="0">
                <a:solidFill>
                  <a:srgbClr val="FFFF66"/>
                </a:solidFill>
              </a:rPr>
              <a:t>Gaussian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Subsample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Use low-resolution tracked displacements to </a:t>
            </a:r>
            <a:r>
              <a:rPr lang="en-US" dirty="0" smtClean="0">
                <a:solidFill>
                  <a:srgbClr val="FFFF66"/>
                </a:solidFill>
              </a:rPr>
              <a:t>initialize</a:t>
            </a:r>
            <a:r>
              <a:rPr lang="en-US" dirty="0" smtClean="0">
                <a:solidFill>
                  <a:srgbClr val="E6E6E6"/>
                </a:solidFill>
              </a:rPr>
              <a:t> higher resolution motion-tracking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  <a:p>
            <a:pPr marL="290513" indent="-29051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>
                <a:solidFill>
                  <a:srgbClr val="E6E6E6"/>
                </a:solidFill>
              </a:rPr>
              <a:t>1</a:t>
            </a:r>
            <a:r>
              <a:rPr lang="en-US" sz="1400" dirty="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1538" y="1676400"/>
            <a:ext cx="44624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  <p:bldP spid="8206" grpId="0" uiExpan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156×605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312×908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312×1816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Robustness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Avoid local minima (“peak-hopping”) in the similarity metric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Speed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Smaller search regions in higher resolution images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Stretch matching-block </a:t>
            </a:r>
            <a:r>
              <a:rPr lang="en-US" dirty="0" smtClean="0">
                <a:solidFill>
                  <a:srgbClr val="E6E6E6"/>
                </a:solidFill>
              </a:rPr>
              <a:t>by prior strain results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Improve correlation</a:t>
            </a:r>
          </a:p>
        </p:txBody>
      </p:sp>
      <p:pic>
        <p:nvPicPr>
          <p:cNvPr id="13" name="Picture 12" descr="compand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99" y="1143000"/>
            <a:ext cx="4660099" cy="349068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6781800" y="4648200"/>
            <a:ext cx="304800" cy="8382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638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Strain images?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5602069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73AC"/>
                </a:solidFill>
              </a:rPr>
              <a:t>Displacement subsample</a:t>
            </a:r>
          </a:p>
          <a:p>
            <a:pPr algn="ctr"/>
            <a:r>
              <a:rPr lang="en-US" dirty="0" smtClean="0">
                <a:solidFill>
                  <a:srgbClr val="FF73AC"/>
                </a:solidFill>
              </a:rPr>
              <a:t>interpolation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2000" y="441960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156×605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62400" y="443126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312×908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80516" y="44196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312×1816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2" grpId="1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Objective: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interpolate the similarity metric function to find subsample displacement of the matching block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Parabolic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Fit a parabola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to three point surrounding maximum sample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2D windowed-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sinc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 with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numerical optimization</a:t>
            </a:r>
            <a:r>
              <a:rPr lang="en-US" sz="28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Iteratively locate the subsample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peak with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unbiased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interpolation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362200" y="5827693"/>
            <a:ext cx="3048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An Approach to Unbiased Subsample Interpolation for Motion Tracking.</a:t>
            </a:r>
            <a:r>
              <a:rPr lang="en-US" sz="1400" dirty="0" smtClean="0">
                <a:solidFill>
                  <a:srgbClr val="E6E6E6"/>
                </a:solidFill>
              </a:rPr>
              <a:t> 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.  Under Review.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4674072" cy="3505554"/>
          </a:xfrm>
          <a:prstGeom prst="rect">
            <a:avLst/>
          </a:prstGeom>
        </p:spPr>
      </p:pic>
      <p:pic>
        <p:nvPicPr>
          <p:cNvPr id="18" name="Picture 17" descr="interp_method_phantom_no_regularization_later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1066800"/>
            <a:ext cx="4648200" cy="3486150"/>
          </a:xfrm>
          <a:prstGeom prst="rect">
            <a:avLst/>
          </a:prstGeom>
        </p:spPr>
      </p:pic>
      <p:pic>
        <p:nvPicPr>
          <p:cNvPr id="19" name="Picture 18" descr="interp_method_phantom_regularization_lateral.png"/>
          <p:cNvPicPr>
            <a:picLocks noChangeAspect="1"/>
          </p:cNvPicPr>
          <p:nvPr/>
        </p:nvPicPr>
        <p:blipFill>
          <a:blip r:embed="rId6" cstate="print"/>
          <a:srcRect r="6522"/>
          <a:stretch>
            <a:fillRect/>
          </a:stretch>
        </p:blipFill>
        <p:spPr>
          <a:xfrm>
            <a:off x="152400" y="1066800"/>
            <a:ext cx="4368800" cy="35052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400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4"/>
          </a:xfrm>
          <a:prstGeom prst="rect">
            <a:avLst/>
          </a:prstGeom>
        </p:spPr>
      </p:pic>
      <p:pic>
        <p:nvPicPr>
          <p:cNvPr id="12" name="Picture 11" descr="euler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105" y="5947319"/>
            <a:ext cx="4044095" cy="297359"/>
          </a:xfrm>
          <a:prstGeom prst="rect">
            <a:avLst/>
          </a:prstGeom>
        </p:spPr>
      </p:pic>
      <p:pic>
        <p:nvPicPr>
          <p:cNvPr id="13" name="Picture 12" descr="eulerian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472" y="6324599"/>
            <a:ext cx="3219833" cy="4572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5562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66"/>
                </a:solidFill>
              </a:rPr>
              <a:t>Eulerian-Almansi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200" y="16764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Green-</a:t>
            </a:r>
            <a:r>
              <a:rPr lang="en-US" dirty="0" err="1" smtClean="0">
                <a:solidFill>
                  <a:srgbClr val="FFFF66"/>
                </a:solidFill>
              </a:rPr>
              <a:t>Lagrangian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19" name="Picture 18" descr="lagrangian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" y="2123633"/>
            <a:ext cx="4343400" cy="311756"/>
          </a:xfrm>
          <a:prstGeom prst="rect">
            <a:avLst/>
          </a:prstGeom>
        </p:spPr>
      </p:pic>
      <p:pic>
        <p:nvPicPr>
          <p:cNvPr id="20" name="Picture 19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502932"/>
            <a:ext cx="2952372" cy="457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7" name="Picture 26" descr="lagrangian2.png"/>
          <p:cNvPicPr>
            <a:picLocks noChangeAspect="1"/>
          </p:cNvPicPr>
          <p:nvPr/>
        </p:nvPicPr>
        <p:blipFill>
          <a:blip r:embed="rId9" cstate="print"/>
          <a:srcRect r="89676"/>
          <a:stretch>
            <a:fillRect/>
          </a:stretch>
        </p:blipFill>
        <p:spPr>
          <a:xfrm>
            <a:off x="2590800" y="1600200"/>
            <a:ext cx="381000" cy="571501"/>
          </a:xfrm>
          <a:prstGeom prst="rect">
            <a:avLst/>
          </a:prstGeom>
        </p:spPr>
      </p:pic>
      <p:pic>
        <p:nvPicPr>
          <p:cNvPr id="28" name="Picture 27" descr="eulerian2.png"/>
          <p:cNvPicPr>
            <a:picLocks noChangeAspect="1"/>
          </p:cNvPicPr>
          <p:nvPr/>
        </p:nvPicPr>
        <p:blipFill>
          <a:blip r:embed="rId10" cstate="print"/>
          <a:srcRect r="92427"/>
          <a:stretch>
            <a:fillRect/>
          </a:stretch>
        </p:blipFill>
        <p:spPr>
          <a:xfrm>
            <a:off x="6172200" y="5448299"/>
            <a:ext cx="304800" cy="571501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20478596">
            <a:off x="3442367" y="1877196"/>
            <a:ext cx="784460" cy="212517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7258714">
            <a:off x="5813436" y="4420396"/>
            <a:ext cx="2851125" cy="212562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9" grpId="0" animBg="1"/>
      <p:bldP spid="29" grpId="1" animBg="1"/>
      <p:bldP spid="30" grpId="0" animBg="1"/>
      <p:bldP spid="3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Atrial fibrillation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Patent foramen ovale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20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  <p:bldP spid="10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Physical interpretation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33" name="Picture 32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2819400"/>
            <a:ext cx="4343399" cy="3145344"/>
          </a:xfrm>
          <a:prstGeom prst="rect">
            <a:avLst/>
          </a:prstGeom>
        </p:spPr>
      </p:pic>
      <p:pic>
        <p:nvPicPr>
          <p:cNvPr id="34" name="Picture 33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1603810"/>
            <a:ext cx="5207520" cy="373780"/>
          </a:xfrm>
          <a:prstGeom prst="rect">
            <a:avLst/>
          </a:prstGeom>
        </p:spPr>
      </p:pic>
      <p:pic>
        <p:nvPicPr>
          <p:cNvPr id="35" name="Picture 34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0" y="2062050"/>
            <a:ext cx="5055119" cy="37169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248400" y="1524000"/>
            <a:ext cx="2667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build="p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2667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Ellipsoid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ellipsoid_eq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3048000"/>
            <a:ext cx="2057400" cy="69472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ellipsoi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7600" y="3886200"/>
            <a:ext cx="3860800" cy="289560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0680" y="2746810"/>
            <a:ext cx="5207520" cy="373780"/>
          </a:xfrm>
          <a:prstGeom prst="rect">
            <a:avLst/>
          </a:prstGeom>
        </p:spPr>
      </p:pic>
      <p:pic>
        <p:nvPicPr>
          <p:cNvPr id="30" name="Picture 29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3205050"/>
            <a:ext cx="5055119" cy="37169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971800" y="2667000"/>
            <a:ext cx="35814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eulerian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5562600"/>
            <a:ext cx="3756461" cy="533400"/>
          </a:xfrm>
          <a:prstGeom prst="rect">
            <a:avLst/>
          </a:prstGeom>
        </p:spPr>
      </p:pic>
      <p:pic>
        <p:nvPicPr>
          <p:cNvPr id="34" name="Picture 33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4139" y="4953000"/>
            <a:ext cx="3444433" cy="5334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48200" y="2362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Same quadric form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9872" y="44958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Real, symmetric: has </a:t>
            </a:r>
            <a:r>
              <a:rPr lang="en-US" dirty="0" err="1" smtClean="0">
                <a:solidFill>
                  <a:srgbClr val="E6E6E6"/>
                </a:solidFill>
              </a:rPr>
              <a:t>Eigenvalues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2" animBg="1"/>
      <p:bldP spid="35" grpId="0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8" name="Picture 27" descr="cylinder_stres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1219200"/>
            <a:ext cx="2931850" cy="2286000"/>
          </a:xfrm>
          <a:prstGeom prst="rect">
            <a:avLst/>
          </a:prstGeom>
        </p:spPr>
      </p:pic>
      <p:pic>
        <p:nvPicPr>
          <p:cNvPr id="37" name="Picture 36" descr="axial_inclusion_strain_inp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4229100"/>
            <a:ext cx="2286000" cy="1714500"/>
          </a:xfrm>
          <a:prstGeom prst="rect">
            <a:avLst/>
          </a:prstGeom>
        </p:spPr>
      </p:pic>
      <p:pic>
        <p:nvPicPr>
          <p:cNvPr id="38" name="Picture 37" descr="lateral_inclusion_strain_inp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4191000"/>
            <a:ext cx="2336800" cy="1752600"/>
          </a:xfrm>
          <a:prstGeom prst="rect">
            <a:avLst/>
          </a:prstGeom>
        </p:spPr>
      </p:pic>
      <p:pic>
        <p:nvPicPr>
          <p:cNvPr id="39" name="Picture 38" descr="shear_inclusion_strain_inpu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4191000"/>
            <a:ext cx="2362516" cy="17718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6200" y="641246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Individual strain tensor components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41" name="Picture 40" descr="strain_ellips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5800" y="3810000"/>
            <a:ext cx="2528315" cy="26457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48200" y="64008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" name="Picture 19" descr="euleria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1676400"/>
            <a:ext cx="3756461" cy="53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76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Local least-squares linear fit to estimate displacement gradients</a:t>
            </a:r>
          </a:p>
        </p:txBody>
      </p:sp>
      <p:pic>
        <p:nvPicPr>
          <p:cNvPr id="27" name="Picture 26" descr="lsq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3429000"/>
            <a:ext cx="2101978" cy="451677"/>
          </a:xfrm>
          <a:prstGeom prst="rect">
            <a:avLst/>
          </a:prstGeom>
        </p:spPr>
      </p:pic>
      <p:pic>
        <p:nvPicPr>
          <p:cNvPr id="29" name="Picture 28" descr="lsq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9543" y="4114800"/>
            <a:ext cx="2760857" cy="1613040"/>
          </a:xfrm>
          <a:prstGeom prst="rect">
            <a:avLst/>
          </a:prstGeom>
        </p:spPr>
      </p:pic>
      <p:pic>
        <p:nvPicPr>
          <p:cNvPr id="30" name="Picture 29" descr="lsq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3400" y="5943600"/>
            <a:ext cx="2176023" cy="6096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lsq_vessel_axial_strain_modified.png"/>
          <p:cNvPicPr>
            <a:picLocks noChangeAspect="1"/>
          </p:cNvPicPr>
          <p:nvPr/>
        </p:nvPicPr>
        <p:blipFill>
          <a:blip r:embed="rId3" cstate="print"/>
          <a:srcRect r="23688"/>
          <a:stretch>
            <a:fillRect/>
          </a:stretch>
        </p:blipFill>
        <p:spPr>
          <a:xfrm>
            <a:off x="2743201" y="1219200"/>
            <a:ext cx="2286000" cy="2246709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lsq_vessel_axial_strain_modifi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4400" y="3962400"/>
            <a:ext cx="3251200" cy="2438400"/>
          </a:xfrm>
          <a:prstGeom prst="rect">
            <a:avLst/>
          </a:prstGeom>
        </p:spPr>
      </p:pic>
      <p:pic>
        <p:nvPicPr>
          <p:cNvPr id="19" name="Picture 18" descr="lsq_vessel_axial_strain_non_modifi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9000" y="3962400"/>
            <a:ext cx="3251200" cy="2438400"/>
          </a:xfrm>
          <a:prstGeom prst="rect">
            <a:avLst/>
          </a:prstGeom>
        </p:spPr>
      </p:pic>
      <p:pic>
        <p:nvPicPr>
          <p:cNvPr id="28" name="Picture 27" descr="lsq_vessel_displacement_bmode.png"/>
          <p:cNvPicPr>
            <a:picLocks noChangeAspect="1"/>
          </p:cNvPicPr>
          <p:nvPr/>
        </p:nvPicPr>
        <p:blipFill>
          <a:blip r:embed="rId6" cstate="print"/>
          <a:srcRect l="18753" t="9726" r="15628" b="9726"/>
          <a:stretch>
            <a:fillRect/>
          </a:stretch>
        </p:blipFill>
        <p:spPr>
          <a:xfrm>
            <a:off x="3124200" y="1447800"/>
            <a:ext cx="1903686" cy="1752600"/>
          </a:xfrm>
          <a:prstGeom prst="rect">
            <a:avLst/>
          </a:prstGeom>
        </p:spPr>
      </p:pic>
      <p:pic>
        <p:nvPicPr>
          <p:cNvPr id="33" name="Picture 32" descr="lsq_vessel_displacemen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0199" y="1143000"/>
            <a:ext cx="3149601" cy="23622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05200" y="34290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67400" y="3429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36" name="Picture 35" descr="lsq_vessel_displacement_plo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0" y="3962400"/>
            <a:ext cx="3258488" cy="24383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95546" y="64008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along line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71800" y="6324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strain</a:t>
            </a:r>
            <a:endParaRPr lang="en-US" dirty="0">
              <a:solidFill>
                <a:srgbClr val="E6E6E6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5400000" flipH="1" flipV="1">
            <a:off x="3467100" y="2324100"/>
            <a:ext cx="17526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6172994" y="2285206"/>
            <a:ext cx="18288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35200" y="63362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Discontinuity corrected strain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Down Arrow 42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 over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400" y="2036255"/>
            <a:ext cx="3080707" cy="2230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5200" y="1597223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Pre-deformation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514600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Post-deformation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6" cstate="print"/>
          <a:srcRect t="2632"/>
          <a:stretch>
            <a:fillRect/>
          </a:stretch>
        </p:blipFill>
        <p:spPr>
          <a:xfrm>
            <a:off x="4597400" y="4038600"/>
            <a:ext cx="3860800" cy="2819400"/>
          </a:xfrm>
          <a:prstGeom prst="rect">
            <a:avLst/>
          </a:prstGeom>
        </p:spPr>
      </p:pic>
      <p:pic>
        <p:nvPicPr>
          <p:cNvPr id="19" name="pat157lefticalongcont_20100111092227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0" y="1828800"/>
            <a:ext cx="2673724" cy="242417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Accumulation of incremental </a:t>
            </a:r>
            <a:r>
              <a:rPr lang="en-US" sz="2200" dirty="0" err="1" smtClean="0">
                <a:solidFill>
                  <a:srgbClr val="B4B4D2"/>
                </a:solidFill>
              </a:rPr>
              <a:t>Eulerian</a:t>
            </a:r>
            <a:r>
              <a:rPr lang="en-US" sz="2200" dirty="0" smtClean="0">
                <a:solidFill>
                  <a:srgbClr val="B4B4D2"/>
                </a:solidFill>
              </a:rPr>
              <a:t> strain: particle approach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371600"/>
            <a:ext cx="4368800" cy="3276600"/>
          </a:xfrm>
          <a:prstGeom prst="rect">
            <a:avLst/>
          </a:prstGeom>
        </p:spPr>
      </p:pic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incremental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displacements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Use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dynamic frame skip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Right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amount of motion for best motion-tracking</a:t>
            </a: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Accumulate incremental </a:t>
            </a:r>
            <a:r>
              <a:rPr lang="en-US" sz="2800" kern="0" dirty="0" err="1" smtClean="0">
                <a:solidFill>
                  <a:srgbClr val="E6E6E6"/>
                </a:solidFill>
                <a:latin typeface="+mn-lt"/>
              </a:rPr>
              <a:t>Eulerian</a:t>
            </a: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 strains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3" name="Picture 12" descr="frame_sk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371600"/>
            <a:ext cx="4378595" cy="3276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2004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Systole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2667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Diastole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3962400" y="16764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problem: tissue to accumulate over is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moving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Displacements are generally not pixel multiples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The solution: accumulate on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particles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3" name="Picture 12" descr="lsq_vessel_displacement_bmode.png"/>
          <p:cNvPicPr>
            <a:picLocks noChangeAspect="1"/>
          </p:cNvPicPr>
          <p:nvPr/>
        </p:nvPicPr>
        <p:blipFill>
          <a:blip r:embed="rId4" cstate="print"/>
          <a:srcRect l="18753" t="9726" r="15628" b="9726"/>
          <a:stretch>
            <a:fillRect/>
          </a:stretch>
        </p:blipFill>
        <p:spPr>
          <a:xfrm>
            <a:off x="304800" y="1447800"/>
            <a:ext cx="1903686" cy="1752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" y="32766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_segmentati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819400" y="1447800"/>
            <a:ext cx="1905000" cy="1724459"/>
          </a:xfrm>
          <a:prstGeom prst="rect">
            <a:avLst/>
          </a:prstGeom>
          <a:ln>
            <a:solidFill>
              <a:srgbClr val="E6E6E6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286000" y="32766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Binary mask segmentation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pat157_points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7400" y="1447800"/>
            <a:ext cx="2397142" cy="1752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19800" y="327660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Mesh segmentation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accumulates in the larger arteries throughout our lives.</a:t>
            </a:r>
          </a:p>
          <a:p>
            <a:pPr marL="290513" indent="-290513" eaLnBrk="1" hangingPunct="1">
              <a:buFontTx/>
              <a:buNone/>
            </a:pPr>
            <a:endParaRPr lang="en-US" sz="1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carotid bifurcation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particularly susceptible to accumulation.</a:t>
            </a:r>
          </a:p>
          <a:p>
            <a:pPr marL="290513" indent="-290513" eaLnBrk="1" hangingPunct="1">
              <a:buFontTx/>
              <a:buNone/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6" name="Picture 25" descr="pat157_points_zoom_po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9" y="1143000"/>
            <a:ext cx="4495801" cy="3286973"/>
          </a:xfrm>
          <a:prstGeom prst="rect">
            <a:avLst/>
          </a:prstGeom>
        </p:spPr>
      </p:pic>
      <p:pic>
        <p:nvPicPr>
          <p:cNvPr id="27" name="Picture 26" descr="pat157_points_zoom_p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143000"/>
            <a:ext cx="4481613" cy="3276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19200" y="44958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44958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8" name="pat157lefticalongcont_20100111092227_Cycle1_Version_963d653_Point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286000" y="1143000"/>
            <a:ext cx="6542690" cy="474345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Tensor to scalar: yield criteria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max_pr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2021710"/>
            <a:ext cx="2013519" cy="3854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0" y="16002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principal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max_pri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7113" y="3424504"/>
            <a:ext cx="1019287" cy="3397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33800" y="300299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shear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6" name="Picture 25" descr="max_pri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4267" y="4739093"/>
            <a:ext cx="1733133" cy="6711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86200" y="4495800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Total strain energy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8" name="Picture 27" descr="max_pri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1000" y="6096000"/>
            <a:ext cx="1721308" cy="6452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62400" y="57912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Distortional energy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7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Scalar over cardiac cycle to single value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30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Peak-to-peak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90</a:t>
            </a:r>
            <a:r>
              <a:rPr lang="en-US" sz="3200" kern="0" baseline="30000" dirty="0" smtClean="0">
                <a:solidFill>
                  <a:srgbClr val="FFFF66"/>
                </a:solidFill>
                <a:latin typeface="+mn-lt"/>
              </a:rPr>
              <a:t>th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 percentile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All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three of the above for the sum 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magnitude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time derivative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" name="Picture 30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4" cstate="print"/>
          <a:srcRect t="2632"/>
          <a:stretch>
            <a:fillRect/>
          </a:stretch>
        </p:blipFill>
        <p:spPr>
          <a:xfrm>
            <a:off x="0" y="1447799"/>
            <a:ext cx="4382531" cy="320040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Imaging plaque mechanics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4" name="pat157leftica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19200" y="1295400"/>
            <a:ext cx="6516414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00" y="61838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5" name="pat157leftica_axial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38807" y="1295400"/>
            <a:ext cx="3599793" cy="2609850"/>
          </a:xfrm>
          <a:prstGeom prst="rect">
            <a:avLst/>
          </a:prstGeom>
        </p:spPr>
      </p:pic>
      <p:pic>
        <p:nvPicPr>
          <p:cNvPr id="6" name="pat157leftica_lateral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5105400" y="1289685"/>
            <a:ext cx="3581400" cy="2596515"/>
          </a:xfrm>
          <a:prstGeom prst="rect">
            <a:avLst/>
          </a:prstGeom>
        </p:spPr>
      </p:pic>
      <p:pic>
        <p:nvPicPr>
          <p:cNvPr id="7" name="pat157leftica_shear.wmv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2819400" y="3962400"/>
            <a:ext cx="3581400" cy="259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8" name="pat157leftica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43000" y="1066800"/>
            <a:ext cx="6858000" cy="4972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5200" y="61722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685800" y="3733800"/>
            <a:ext cx="39624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6" name="pat157leftica_max_pri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381001" y="1219200"/>
            <a:ext cx="3678620" cy="2667000"/>
          </a:xfrm>
          <a:prstGeom prst="rect">
            <a:avLst/>
          </a:prstGeom>
        </p:spPr>
      </p:pic>
      <p:pic>
        <p:nvPicPr>
          <p:cNvPr id="7" name="pat157leftica_max_shear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4703378" y="1219200"/>
            <a:ext cx="3678621" cy="2667000"/>
          </a:xfrm>
          <a:prstGeom prst="rect">
            <a:avLst/>
          </a:prstGeom>
        </p:spPr>
      </p:pic>
      <p:pic>
        <p:nvPicPr>
          <p:cNvPr id="10" name="pat157leftica_total_energy.wmv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10"/>
          <a:stretch>
            <a:fillRect/>
          </a:stretch>
        </p:blipFill>
        <p:spPr>
          <a:xfrm>
            <a:off x="381000" y="4114799"/>
            <a:ext cx="3657600" cy="2651759"/>
          </a:xfrm>
          <a:prstGeom prst="rect">
            <a:avLst/>
          </a:prstGeom>
        </p:spPr>
      </p:pic>
      <p:pic>
        <p:nvPicPr>
          <p:cNvPr id="11" name="pat157leftica_distortional_energy.wmv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>
          <a:blip r:embed="rId11"/>
          <a:stretch>
            <a:fillRect/>
          </a:stretch>
        </p:blipFill>
        <p:spPr>
          <a:xfrm>
            <a:off x="4724400" y="4038600"/>
            <a:ext cx="367862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4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91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2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34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3.US.CV.1.13.2009.10.07.13.14.20.15625.23705888.IM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295400"/>
            <a:ext cx="7264400" cy="54483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76200" y="1295400"/>
            <a:ext cx="6172200" cy="7620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5" name="pat153rightbulblongcont_20091007085547_Cycle1_Version_963d653_StrainTensor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90600" y="1295400"/>
            <a:ext cx="6781800" cy="49168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5200" y="62484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6" name="pat153rightbulblongcont_20091007085547_Cycle1_Version_963d653_MaxShearStrain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5800" y="1131570"/>
            <a:ext cx="7162800" cy="519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7" name="Picture 6" descr="IMG_15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447800"/>
            <a:ext cx="4673600" cy="3505200"/>
          </a:xfrm>
          <a:prstGeom prst="rect">
            <a:avLst/>
          </a:prstGeom>
        </p:spPr>
      </p:pic>
      <p:pic>
        <p:nvPicPr>
          <p:cNvPr id="10" name="Picture 9" descr="IMG_151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0400" y="14478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381000" y="5791200"/>
            <a:ext cx="8534400" cy="7620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8" name="pat154righ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143000"/>
            <a:ext cx="6931572" cy="5025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800" y="61838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5200" y="626006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7" name="pat154rightbulb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143000"/>
            <a:ext cx="6963103" cy="504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9" name="pat154rightbulb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219200"/>
            <a:ext cx="6934200" cy="5027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6" name="pat156lef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614040" y="2125980"/>
            <a:ext cx="4529959" cy="3284220"/>
          </a:xfrm>
          <a:prstGeom prst="rect">
            <a:avLst/>
          </a:prstGeom>
        </p:spPr>
      </p:pic>
      <p:pic>
        <p:nvPicPr>
          <p:cNvPr id="7" name="pat156leftica_displacement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0" y="2133600"/>
            <a:ext cx="4519448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304800" y="4419600"/>
            <a:ext cx="41910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8" name="pat156leftica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2133600"/>
            <a:ext cx="4519448" cy="3276600"/>
          </a:xfrm>
          <a:prstGeom prst="rect">
            <a:avLst/>
          </a:prstGeom>
        </p:spPr>
      </p:pic>
      <p:pic>
        <p:nvPicPr>
          <p:cNvPr id="9" name="pat156leftbulb_tensors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572000" y="2095500"/>
            <a:ext cx="457200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pic>
        <p:nvPicPr>
          <p:cNvPr id="7" name="pat156leftica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-2" y="2266950"/>
            <a:ext cx="4440620" cy="3219450"/>
          </a:xfrm>
          <a:prstGeom prst="rect">
            <a:avLst/>
          </a:prstGeom>
        </p:spPr>
      </p:pic>
      <p:pic>
        <p:nvPicPr>
          <p:cNvPr id="10" name="pat156leftbulb_max_shear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648200" y="2261236"/>
            <a:ext cx="4419600" cy="3204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pic>
        <p:nvPicPr>
          <p:cNvPr id="6" name="pat158lef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19200" y="1213485"/>
            <a:ext cx="6629400" cy="48063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0" y="62600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228600" y="3352800"/>
            <a:ext cx="47244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7" name="pat158leftbulb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1" y="1163956"/>
            <a:ext cx="6858000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pic>
        <p:nvPicPr>
          <p:cNvPr id="8" name="pat158leftbulb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352550"/>
            <a:ext cx="6858000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High frequency = </a:t>
            </a:r>
            <a:r>
              <a:rPr lang="en-US" dirty="0" smtClean="0">
                <a:solidFill>
                  <a:srgbClr val="FFFF66"/>
                </a:solidFill>
              </a:rPr>
              <a:t>high resolution</a:t>
            </a:r>
          </a:p>
          <a:p>
            <a:r>
              <a:rPr lang="en-US" dirty="0" smtClean="0">
                <a:solidFill>
                  <a:srgbClr val="FFFF66"/>
                </a:solidFill>
              </a:rPr>
              <a:t>3D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Quantitative ultrasound imaging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Remove system effects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Use reference phantom with </a:t>
            </a:r>
            <a:r>
              <a:rPr lang="en-US" dirty="0" smtClean="0">
                <a:solidFill>
                  <a:srgbClr val="FFFF66"/>
                </a:solidFill>
              </a:rPr>
              <a:t>known acoustic properties </a:t>
            </a:r>
            <a:r>
              <a:rPr lang="en-US" dirty="0" smtClean="0">
                <a:solidFill>
                  <a:srgbClr val="E6E6E6"/>
                </a:solidFill>
              </a:rPr>
              <a:t>to normalize out imaging system properties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Reference phantom characterization</a:t>
            </a:r>
          </a:p>
        </p:txBody>
      </p:sp>
      <p:pic>
        <p:nvPicPr>
          <p:cNvPr id="9" name="Picture 8" descr="phantom_pic_sma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139" y="1143000"/>
            <a:ext cx="4795661" cy="4841782"/>
          </a:xfrm>
          <a:prstGeom prst="rect">
            <a:avLst/>
          </a:prstGeom>
        </p:spPr>
      </p:pic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676400" y="5943600"/>
            <a:ext cx="5791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Madsen, E., Frank, G. McCormick, M. 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M.  </a:t>
            </a:r>
            <a:r>
              <a:rPr lang="en-US" sz="1400" i="1" dirty="0" smtClean="0">
                <a:solidFill>
                  <a:srgbClr val="E6E6E6"/>
                </a:solidFill>
              </a:rPr>
              <a:t>Anechoic Sphere Phantoms for Estimating 3-D Resolution of Very High </a:t>
            </a:r>
            <a:r>
              <a:rPr lang="en-US" sz="1400" i="1" dirty="0" err="1" smtClean="0">
                <a:solidFill>
                  <a:srgbClr val="E6E6E6"/>
                </a:solidFill>
              </a:rPr>
              <a:t>Frequeuncy</a:t>
            </a:r>
            <a:r>
              <a:rPr lang="en-US" sz="1400" i="1" dirty="0" smtClean="0">
                <a:solidFill>
                  <a:srgbClr val="E6E6E6"/>
                </a:solidFill>
              </a:rPr>
              <a:t> Ultrasound Scanners.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on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, Ferroelectrics, and Frequency Control.  57 (10):2284-2292.  2010.</a:t>
            </a:r>
            <a:endParaRPr lang="en-US" sz="1400" i="1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Reference phantom characterization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91000" y="1676400"/>
            <a:ext cx="4953000" cy="4525963"/>
          </a:xfrm>
        </p:spPr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High frequency challenges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High signal attenuation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Increased precision required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Non-linear propagation</a:t>
            </a:r>
          </a:p>
        </p:txBody>
      </p:sp>
      <p:pic>
        <p:nvPicPr>
          <p:cNvPr id="6" name="Picture 5" descr="DSCN071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3835400" cy="2876550"/>
          </a:xfrm>
          <a:prstGeom prst="rect">
            <a:avLst/>
          </a:prstGeom>
        </p:spPr>
      </p:pic>
      <p:pic>
        <p:nvPicPr>
          <p:cNvPr id="7" name="Picture 6" descr="vs_plaque_syste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962400"/>
            <a:ext cx="3859278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Measured with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spatial gradient of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the tissue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displacement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Speed of sound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378" y="1332462"/>
            <a:ext cx="5468822" cy="552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Attenuation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378" y="1332462"/>
            <a:ext cx="5468822" cy="552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Absolute backscatter coefficient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990600"/>
            <a:ext cx="5334000" cy="5334000"/>
          </a:xfrm>
          <a:prstGeom prst="rect">
            <a:avLst/>
          </a:prstGeom>
        </p:spPr>
      </p:pic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447800" y="6172200"/>
            <a:ext cx="7010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M.,  Madsen, E.,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Absolute Backscatter Coefficient Estimates of Tissue-Mimicking Phantoms in the 5-50MHz Frequency Range.  </a:t>
            </a:r>
            <a:r>
              <a:rPr lang="en-US" sz="1400" dirty="0" smtClean="0">
                <a:solidFill>
                  <a:srgbClr val="E6E6E6"/>
                </a:solidFill>
              </a:rPr>
              <a:t>Journal of The Acoustical Society of America.  Under Review.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icture 4" descr="img_15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600200"/>
            <a:ext cx="4673600" cy="3505200"/>
          </a:xfrm>
          <a:prstGeom prst="rect">
            <a:avLst/>
          </a:prstGeom>
        </p:spPr>
      </p:pic>
      <p:pic>
        <p:nvPicPr>
          <p:cNvPr id="6" name="Picture 5" descr="img_151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0400" y="16002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risk plaque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icture 4" descr="pat142_bsc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284" y="1066800"/>
            <a:ext cx="6696516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7" name="pat142_bmod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066800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at142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065212"/>
            <a:ext cx="6781800" cy="5792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Low risk plaque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at144_bmod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95400" y="1295400"/>
            <a:ext cx="6477000" cy="5532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6" name="pat144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19200" y="1119187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Anatomy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Methods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Collect continuous velocity data for </a:t>
            </a: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1 hour </a:t>
            </a: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immediately following carotid ultrasound.</a:t>
            </a:r>
            <a:b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Reviewed by three trained observers.</a:t>
            </a:r>
            <a:b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Signals (HITS) count &gt;= 1/hour</a:t>
            </a: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 associated with </a:t>
            </a: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increased stroke risk</a:t>
            </a: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327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Data review</a:t>
            </a: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pat1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47800"/>
            <a:ext cx="3505200" cy="5141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/>
      <p:bldP spid="2868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have we come from?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Guy </a:t>
            </a:r>
            <a:r>
              <a:rPr lang="en-US" sz="2200" dirty="0" err="1" smtClean="0">
                <a:solidFill>
                  <a:srgbClr val="B4B4D2"/>
                </a:solidFill>
              </a:rPr>
              <a:t>Cloutier’s</a:t>
            </a:r>
            <a:r>
              <a:rPr lang="en-US" sz="2200" dirty="0" smtClean="0">
                <a:solidFill>
                  <a:srgbClr val="B4B4D2"/>
                </a:solidFill>
              </a:rPr>
              <a:t> October 2010 assessment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snowbird2006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1371601"/>
            <a:ext cx="3962400" cy="2971800"/>
          </a:xfrm>
        </p:spPr>
      </p:pic>
      <p:sp>
        <p:nvSpPr>
          <p:cNvPr id="7" name="TextBox 6"/>
          <p:cNvSpPr txBox="1"/>
          <p:nvPr/>
        </p:nvSpPr>
        <p:spPr>
          <a:xfrm>
            <a:off x="1143000" y="45720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Snowbird 2006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8" name="Picture 7" descr="IMG_098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295400"/>
            <a:ext cx="4038600" cy="3028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4495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Snowbird 2010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0" name="Picture 9" descr="IMG_100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0400" y="4572000"/>
            <a:ext cx="27432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at157lefticalongcont_20100111092227_Cycle1_Version_963d653_geometry.png"/>
          <p:cNvPicPr>
            <a:picLocks noChangeAspect="1"/>
          </p:cNvPicPr>
          <p:nvPr/>
        </p:nvPicPr>
        <p:blipFill>
          <a:blip r:embed="rId3"/>
          <a:srcRect l="51382" t="67778" r="1640" b="4444"/>
          <a:stretch>
            <a:fillRect/>
          </a:stretch>
        </p:blipFill>
        <p:spPr>
          <a:xfrm>
            <a:off x="0" y="4953000"/>
            <a:ext cx="2590800" cy="1905000"/>
          </a:xfrm>
          <a:prstGeom prst="rect">
            <a:avLst/>
          </a:prstGeom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have we come from?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Guy </a:t>
            </a:r>
            <a:r>
              <a:rPr lang="en-US" sz="2200" dirty="0" err="1" smtClean="0">
                <a:solidFill>
                  <a:srgbClr val="B4B4D2"/>
                </a:solidFill>
              </a:rPr>
              <a:t>Cloutier’s</a:t>
            </a:r>
            <a:r>
              <a:rPr lang="en-US" sz="2200" dirty="0" smtClean="0">
                <a:solidFill>
                  <a:srgbClr val="B4B4D2"/>
                </a:solidFill>
              </a:rPr>
              <a:t> October 2010 assessment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guy_cloutier.jp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2400" y="1600200"/>
            <a:ext cx="1510087" cy="1965448"/>
          </a:xfrm>
        </p:spPr>
      </p:pic>
      <p:pic>
        <p:nvPicPr>
          <p:cNvPr id="7" name="Picture 6" descr="guy_titl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99" y="1600200"/>
            <a:ext cx="7390301" cy="1138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0" y="35052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1.  Investigate operator dependence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304800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Unsolved problems?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4278868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2.  Increase algorithm robustness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0" y="510540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3.  New criteria of vulnerability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2" name="Picture 11" descr="pat157lefticalongcont_20100111092227_Cycle1_Version_963d653_geometry.png"/>
          <p:cNvPicPr>
            <a:picLocks noChangeAspect="1"/>
          </p:cNvPicPr>
          <p:nvPr/>
        </p:nvPicPr>
        <p:blipFill>
          <a:blip r:embed="rId3"/>
          <a:srcRect l="52764" r="1640" b="72222"/>
          <a:stretch>
            <a:fillRect/>
          </a:stretch>
        </p:blipFill>
        <p:spPr>
          <a:xfrm>
            <a:off x="6324600" y="3352800"/>
            <a:ext cx="25146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are we going?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Future work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0" y="1600200"/>
            <a:ext cx="5486400" cy="4525963"/>
          </a:xfrm>
        </p:spPr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Process available patient data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Improve high-frequency data utilization and image quality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Improved attenuation estimation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Segment and register with histology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New TCD machine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6" name="Picture 5" descr="pat162_t26_small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828800"/>
            <a:ext cx="3429000" cy="2070298"/>
          </a:xfrm>
          <a:prstGeom prst="rect">
            <a:avLst/>
          </a:prstGeom>
        </p:spPr>
      </p:pic>
      <p:pic>
        <p:nvPicPr>
          <p:cNvPr id="7" name="Picture 6" descr="pat162_t27_small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400" y="1600200"/>
            <a:ext cx="3733800" cy="2025765"/>
          </a:xfrm>
          <a:prstGeom prst="rect">
            <a:avLst/>
          </a:prstGeom>
        </p:spPr>
      </p:pic>
      <p:pic>
        <p:nvPicPr>
          <p:cNvPr id="8" name="Picture 7" descr="study 10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57700"/>
            <a:ext cx="320040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Publications</a:t>
            </a:r>
            <a:endParaRPr lang="en-US" sz="2400" dirty="0" smtClean="0">
              <a:solidFill>
                <a:srgbClr val="B4B4D2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001000" cy="5638800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Peer reviewed articles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An Approach to Unbiased Subsample Interpolation </a:t>
            </a:r>
          </a:p>
          <a:p>
            <a:pPr>
              <a:buNone/>
            </a:pPr>
            <a:r>
              <a:rPr lang="en-US" sz="1400" i="1" dirty="0" smtClean="0">
                <a:solidFill>
                  <a:srgbClr val="E6E6E6"/>
                </a:solidFill>
              </a:rPr>
              <a:t>	For Motion Tracking.</a:t>
            </a:r>
            <a:r>
              <a:rPr lang="en-US" sz="1400" dirty="0" smtClean="0">
                <a:solidFill>
                  <a:srgbClr val="E6E6E6"/>
                </a:solidFill>
              </a:rPr>
              <a:t> 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.  In Review.  2011.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Madsen, E,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M,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Absolute Backscatter Coefficient Estimation of Tissue-Mimicking Phantoms in eth 5-50 MHz Frequency Range.</a:t>
            </a:r>
            <a:r>
              <a:rPr lang="en-US" sz="1400" dirty="0" smtClean="0">
                <a:solidFill>
                  <a:srgbClr val="E6E6E6"/>
                </a:solidFill>
              </a:rPr>
              <a:t>  Journal of the Acoustical Society of America.  In Review.  2011.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  </a:t>
            </a:r>
            <a:r>
              <a:rPr lang="en-US" sz="1400" dirty="0" smtClean="0">
                <a:solidFill>
                  <a:srgbClr val="E6E6E6"/>
                </a:solidFill>
              </a:rPr>
              <a:t>IEEE Transactions on Biomedical Engineering.  In Press 2011.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Madsen, E, Frank, G, </a:t>
            </a: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and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M.  </a:t>
            </a:r>
            <a:r>
              <a:rPr lang="en-US" sz="1400" i="1" dirty="0" smtClean="0">
                <a:solidFill>
                  <a:srgbClr val="E6E6E6"/>
                </a:solidFill>
              </a:rPr>
              <a:t>Anechoic Sphere Phantoms for Estimating 3-D Resolution of Very High Frequency Ultrasound Scanners.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on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, Ferroelectrics, and Frequency Control.  57 (10):2284-2292.  2010.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Shi, H, Varghese, T, Mitchell, C, </a:t>
            </a: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Dempsey, RJ, </a:t>
            </a:r>
            <a:r>
              <a:rPr lang="en-US" sz="1400" dirty="0" err="1" smtClean="0">
                <a:solidFill>
                  <a:srgbClr val="E6E6E6"/>
                </a:solidFill>
              </a:rPr>
              <a:t>Kliewer</a:t>
            </a:r>
            <a:r>
              <a:rPr lang="en-US" sz="1400" dirty="0" smtClean="0">
                <a:solidFill>
                  <a:srgbClr val="E6E6E6"/>
                </a:solidFill>
              </a:rPr>
              <a:t>, MA.  </a:t>
            </a:r>
            <a:r>
              <a:rPr lang="en-US" sz="1400" i="1" dirty="0" smtClean="0">
                <a:solidFill>
                  <a:srgbClr val="E6E6E6"/>
                </a:solidFill>
              </a:rPr>
              <a:t>In-vivo Attenuation and Equivalent Scatter Size Parameters for Atherosclerotic Carotid Plaque: Preliminary Results.</a:t>
            </a:r>
            <a:r>
              <a:rPr lang="en-US" sz="1400" dirty="0" smtClean="0">
                <a:solidFill>
                  <a:srgbClr val="E6E6E6"/>
                </a:solidFill>
              </a:rPr>
              <a:t> 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 49 (8):779-785.  2009.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Shi, H, Mitchell, CC, </a:t>
            </a: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err="1" smtClean="0">
                <a:solidFill>
                  <a:srgbClr val="E6E6E6"/>
                </a:solidFill>
              </a:rPr>
              <a:t>Kliewer</a:t>
            </a:r>
            <a:r>
              <a:rPr lang="en-US" sz="1400" dirty="0" smtClean="0">
                <a:solidFill>
                  <a:srgbClr val="E6E6E6"/>
                </a:solidFill>
              </a:rPr>
              <a:t>, MA, Dempsey, RJ,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Preliminary In Vivo Atherosclerotic Carotid Plaque Characterization Using the Accumulated Axial Strain and Relative Lateral Shift Indices.</a:t>
            </a:r>
            <a:r>
              <a:rPr lang="en-US" sz="1400" dirty="0" smtClean="0">
                <a:solidFill>
                  <a:srgbClr val="E6E6E6"/>
                </a:solidFill>
              </a:rPr>
              <a:t>  Phys Med Biol.  53 (22):6377-97.  2008.</a:t>
            </a:r>
            <a:endParaRPr lang="en-US" sz="14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Publications</a:t>
            </a:r>
            <a:endParaRPr lang="en-US" sz="2400" dirty="0" smtClean="0">
              <a:solidFill>
                <a:srgbClr val="B4B4D2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8001000" cy="5638800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Conference Abstracts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Reduction of Reverberation Artifacts in Carotid Strain Images Using Bayesian Regularization.</a:t>
            </a:r>
            <a:r>
              <a:rPr lang="en-US" sz="1400" dirty="0" smtClean="0">
                <a:solidFill>
                  <a:srgbClr val="E6E6E6"/>
                </a:solidFill>
              </a:rPr>
              <a:t>  International Conference on the Ultrasonic  Measurement and Imaging of Tissue Elasticity.  Oct 16, 2010.  Snowbird, </a:t>
            </a:r>
            <a:r>
              <a:rPr lang="en-US" sz="1400" dirty="0" err="1" smtClean="0">
                <a:solidFill>
                  <a:srgbClr val="E6E6E6"/>
                </a:solidFill>
              </a:rPr>
              <a:t>Utab</a:t>
            </a:r>
            <a:r>
              <a:rPr lang="en-US" sz="1400" dirty="0" smtClean="0">
                <a:solidFill>
                  <a:srgbClr val="E6E6E6"/>
                </a:solidFill>
              </a:rPr>
              <a:t>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b="1" dirty="0" smtClean="0">
                <a:solidFill>
                  <a:srgbClr val="E6E6E6"/>
                </a:solidFill>
              </a:rPr>
              <a:t> </a:t>
            </a:r>
            <a:r>
              <a:rPr lang="en-US" sz="1400" dirty="0" smtClean="0">
                <a:solidFill>
                  <a:srgbClr val="E6E6E6"/>
                </a:solidFill>
              </a:rPr>
              <a:t>and Varghese, T.   </a:t>
            </a:r>
            <a:r>
              <a:rPr lang="en-US" sz="1400" i="1" dirty="0" smtClean="0">
                <a:solidFill>
                  <a:srgbClr val="E6E6E6"/>
                </a:solidFill>
              </a:rPr>
              <a:t>Subsample Displacement Interpolation Using Windowed-</a:t>
            </a:r>
            <a:r>
              <a:rPr lang="en-US" sz="1400" i="1" dirty="0" err="1" smtClean="0">
                <a:solidFill>
                  <a:srgbClr val="E6E6E6"/>
                </a:solidFill>
              </a:rPr>
              <a:t>Sinc</a:t>
            </a:r>
            <a:r>
              <a:rPr lang="en-US" sz="1400" i="1" dirty="0" smtClean="0">
                <a:solidFill>
                  <a:srgbClr val="E6E6E6"/>
                </a:solidFill>
              </a:rPr>
              <a:t> Reconstruction with Numerical Optimization.</a:t>
            </a:r>
            <a:r>
              <a:rPr lang="en-US" sz="1400" dirty="0" smtClean="0">
                <a:solidFill>
                  <a:srgbClr val="E6E6E6"/>
                </a:solidFill>
              </a:rPr>
              <a:t> </a:t>
            </a:r>
            <a:r>
              <a:rPr lang="en-US" sz="1400" dirty="0" smtClean="0">
                <a:solidFill>
                  <a:srgbClr val="E6E6E6"/>
                </a:solidFill>
              </a:rPr>
              <a:t>International Conference on the Ultrasonic  Measurement and Imaging of Tissue Elasticity.  Oct 16, 2010.  Snowbird, </a:t>
            </a:r>
            <a:r>
              <a:rPr lang="en-US" sz="1400" dirty="0" err="1" smtClean="0">
                <a:solidFill>
                  <a:srgbClr val="E6E6E6"/>
                </a:solidFill>
              </a:rPr>
              <a:t>Utab</a:t>
            </a:r>
            <a:r>
              <a:rPr lang="en-US" sz="1400" dirty="0" smtClean="0">
                <a:solidFill>
                  <a:srgbClr val="E6E6E6"/>
                </a:solidFill>
              </a:rPr>
              <a:t>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Open Technologies Applied to a Non-standard Medical Image Format for Innovative Research.  </a:t>
            </a:r>
            <a:r>
              <a:rPr lang="en-US" sz="1400" dirty="0" smtClean="0">
                <a:solidFill>
                  <a:srgbClr val="E6E6E6"/>
                </a:solidFill>
              </a:rPr>
              <a:t>MathBio2: IMAGE.  November 2009.  Madison, WI.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Varghese, T, Dempsey, RJ, </a:t>
            </a:r>
            <a:r>
              <a:rPr lang="en-US" sz="1400" dirty="0" err="1" smtClean="0">
                <a:solidFill>
                  <a:srgbClr val="E6E6E6"/>
                </a:solidFill>
              </a:rPr>
              <a:t>Zagzebski</a:t>
            </a:r>
            <a:r>
              <a:rPr lang="en-US" sz="1400" dirty="0" smtClean="0">
                <a:solidFill>
                  <a:srgbClr val="E6E6E6"/>
                </a:solidFill>
              </a:rPr>
              <a:t>, J, and Madsen, E.  </a:t>
            </a:r>
            <a:r>
              <a:rPr lang="en-US" sz="1400" i="1" dirty="0" smtClean="0">
                <a:solidFill>
                  <a:srgbClr val="E6E6E6"/>
                </a:solidFill>
              </a:rPr>
              <a:t>High Frequency Ultrasonic Characterization of Excised Atherosclerotic Carotid Plaque.</a:t>
            </a:r>
            <a:r>
              <a:rPr lang="en-US" sz="1400" dirty="0" smtClean="0">
                <a:solidFill>
                  <a:srgbClr val="E6E6E6"/>
                </a:solidFill>
              </a:rPr>
              <a:t>  Ultrasonic Imaging and Tissue Characterization Symposium.  June 2009.  Arlington, VA.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Madsen, E, </a:t>
            </a: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, Frank, G.  </a:t>
            </a:r>
            <a:r>
              <a:rPr lang="en-US" sz="1400" i="1" dirty="0" smtClean="0">
                <a:solidFill>
                  <a:srgbClr val="E6E6E6"/>
                </a:solidFill>
              </a:rPr>
              <a:t>Phantoms for Assessing Intravascular (IVUS) Ultrasound Scanners.  </a:t>
            </a:r>
            <a:r>
              <a:rPr lang="en-US" sz="1400" dirty="0" smtClean="0">
                <a:solidFill>
                  <a:srgbClr val="E6E6E6"/>
                </a:solidFill>
              </a:rPr>
              <a:t>American </a:t>
            </a:r>
            <a:r>
              <a:rPr lang="en-US" sz="1400" dirty="0" err="1" smtClean="0">
                <a:solidFill>
                  <a:srgbClr val="E6E6E6"/>
                </a:solidFill>
              </a:rPr>
              <a:t>Institudes</a:t>
            </a:r>
            <a:r>
              <a:rPr lang="en-US" sz="1400" dirty="0" smtClean="0">
                <a:solidFill>
                  <a:srgbClr val="E6E6E6"/>
                </a:solidFill>
              </a:rPr>
              <a:t> in Ultrasound and Medicine Conference.  April 2009.  New York, NY.</a:t>
            </a:r>
          </a:p>
          <a:p>
            <a:pPr>
              <a:buNone/>
            </a:pPr>
            <a:endParaRPr lang="en-US" sz="1400" i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 Shi, H, Mitchell, C, </a:t>
            </a:r>
            <a:r>
              <a:rPr lang="en-US" sz="1400" dirty="0" err="1" smtClean="0">
                <a:solidFill>
                  <a:srgbClr val="E6E6E6"/>
                </a:solidFill>
              </a:rPr>
              <a:t>Kliewer</a:t>
            </a:r>
            <a:r>
              <a:rPr lang="en-US" sz="1400" dirty="0" smtClean="0">
                <a:solidFill>
                  <a:srgbClr val="E6E6E6"/>
                </a:solidFill>
              </a:rPr>
              <a:t>, M, Dempsey, R,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Mechanical </a:t>
            </a:r>
            <a:r>
              <a:rPr lang="en-US" sz="1400" i="1" dirty="0" err="1" smtClean="0">
                <a:solidFill>
                  <a:srgbClr val="E6E6E6"/>
                </a:solidFill>
              </a:rPr>
              <a:t>Viscoelastic</a:t>
            </a:r>
            <a:r>
              <a:rPr lang="en-US" sz="1400" i="1" dirty="0" smtClean="0">
                <a:solidFill>
                  <a:srgbClr val="E6E6E6"/>
                </a:solidFill>
              </a:rPr>
              <a:t> Variations of In Vivo Carotid </a:t>
            </a:r>
            <a:r>
              <a:rPr lang="en-US" sz="1400" i="1" dirty="0" err="1" smtClean="0">
                <a:solidFill>
                  <a:srgbClr val="E6E6E6"/>
                </a:solidFill>
              </a:rPr>
              <a:t>Atheromas</a:t>
            </a:r>
            <a:r>
              <a:rPr lang="en-US" sz="1400" i="1" dirty="0" smtClean="0">
                <a:solidFill>
                  <a:srgbClr val="E6E6E6"/>
                </a:solidFill>
              </a:rPr>
              <a:t> using External Ultrasound.</a:t>
            </a:r>
            <a:r>
              <a:rPr lang="en-US" sz="1400" dirty="0" smtClean="0">
                <a:solidFill>
                  <a:srgbClr val="E6E6E6"/>
                </a:solidFill>
              </a:rPr>
              <a:t>  International Conference on the Ultrasonic Measurement and Imaging of Tissue Elasticity.  Oct 8, 2006.  Snowbird, Utah, USA.</a:t>
            </a:r>
            <a:endParaRPr lang="en-US" sz="1400" b="1" dirty="0" smtClean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Janelle Anderson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Theo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Pavan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Heichang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Lee</a:t>
            </a:r>
          </a:p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3119</TotalTime>
  <Words>3007</Words>
  <Application>Microsoft Office PowerPoint</Application>
  <PresentationFormat>On-screen Show (4:3)</PresentationFormat>
  <Paragraphs>891</Paragraphs>
  <Slides>107</Slides>
  <Notes>107</Notes>
  <HiddenSlides>0</HiddenSlides>
  <MMClips>34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Default Design</vt:lpstr>
      <vt:lpstr>Carotid Plaque Characterization with Medical Ultrasound</vt:lpstr>
      <vt:lpstr>The Problem: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Proposed method for assessing Risk</vt:lpstr>
      <vt:lpstr>Specific Aims 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Factors that increase risk</vt:lpstr>
      <vt:lpstr>Slide 59</vt:lpstr>
      <vt:lpstr>Slide 60</vt:lpstr>
      <vt:lpstr>Factors that increase risk</vt:lpstr>
      <vt:lpstr>Slide 62</vt:lpstr>
      <vt:lpstr>Slide 63</vt:lpstr>
      <vt:lpstr>Slide 64</vt:lpstr>
      <vt:lpstr>Factors that increase risk</vt:lpstr>
      <vt:lpstr>Slide 66</vt:lpstr>
      <vt:lpstr>Slide 67</vt:lpstr>
      <vt:lpstr>Slide 68</vt:lpstr>
      <vt:lpstr>Slide 69</vt:lpstr>
      <vt:lpstr>Factors that increase risk</vt:lpstr>
      <vt:lpstr>Slide 71</vt:lpstr>
      <vt:lpstr>Slide 72</vt:lpstr>
      <vt:lpstr>Slide 73</vt:lpstr>
      <vt:lpstr>Factors that increase risk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High frequency US characterization  High risk plaque</vt:lpstr>
      <vt:lpstr>Slide 85</vt:lpstr>
      <vt:lpstr>Slide 86</vt:lpstr>
      <vt:lpstr>Slide 87</vt:lpstr>
      <vt:lpstr>High frequency US characterization  Low risk plaque</vt:lpstr>
      <vt:lpstr>Slide 89</vt:lpstr>
      <vt:lpstr>Slide 90</vt:lpstr>
      <vt:lpstr>Transcranial Doppler  Anatomy</vt:lpstr>
      <vt:lpstr>Transcranial Doppler  Methods</vt:lpstr>
      <vt:lpstr>Transcranial Doppler  Data review</vt:lpstr>
      <vt:lpstr>Where have we come from? Guy Cloutier’s October 2010 assessment</vt:lpstr>
      <vt:lpstr>Where have we come from? Guy Cloutier’s October 2010 assessment</vt:lpstr>
      <vt:lpstr>Where are we going? Future work</vt:lpstr>
      <vt:lpstr>Publications</vt:lpstr>
      <vt:lpstr>Publications</vt:lpstr>
      <vt:lpstr>Acknowledgements</vt:lpstr>
      <vt:lpstr>Related Pathologies: Different intensities and time courses</vt:lpstr>
      <vt:lpstr>Current methods for assessing Risk </vt:lpstr>
      <vt:lpstr>Methods being investigated to assess Risk </vt:lpstr>
      <vt:lpstr>Slide 103</vt:lpstr>
      <vt:lpstr>High frequency US characterization  Visualsonics user interface</vt:lpstr>
      <vt:lpstr>High frequency US characterization  Requirements</vt:lpstr>
      <vt:lpstr>High frequency US characterization  Integrated backscatter coefficient</vt:lpstr>
      <vt:lpstr>Transcranial Doppler  HITS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HSLC Patron</cp:lastModifiedBy>
  <cp:revision>251</cp:revision>
  <dcterms:created xsi:type="dcterms:W3CDTF">2009-01-03T17:17:28Z</dcterms:created>
  <dcterms:modified xsi:type="dcterms:W3CDTF">2011-04-07T20:37:26Z</dcterms:modified>
</cp:coreProperties>
</file>